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70" r:id="rId2"/>
    <p:sldId id="339" r:id="rId3"/>
    <p:sldId id="369" r:id="rId4"/>
    <p:sldId id="373" r:id="rId5"/>
    <p:sldId id="374" r:id="rId6"/>
    <p:sldId id="370" r:id="rId7"/>
    <p:sldId id="371" r:id="rId8"/>
    <p:sldId id="375" r:id="rId9"/>
    <p:sldId id="380" r:id="rId10"/>
    <p:sldId id="376" r:id="rId11"/>
    <p:sldId id="354" r:id="rId12"/>
    <p:sldId id="379" r:id="rId13"/>
    <p:sldId id="381" r:id="rId14"/>
    <p:sldId id="368" r:id="rId15"/>
    <p:sldId id="372" r:id="rId16"/>
    <p:sldId id="377" r:id="rId17"/>
    <p:sldId id="378" r:id="rId18"/>
    <p:sldId id="340" r:id="rId19"/>
    <p:sldId id="353" r:id="rId20"/>
  </p:sldIdLst>
  <p:sldSz cx="20104100" cy="11309350"/>
  <p:notesSz cx="20104100" cy="1130935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562" userDrawn="1">
          <p15:clr>
            <a:srgbClr val="A4A3A4"/>
          </p15:clr>
        </p15:guide>
        <p15:guide id="2" pos="63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232D"/>
    <a:srgbClr val="EBFF00"/>
    <a:srgbClr val="E1D7CD"/>
    <a:srgbClr val="9BD7FF"/>
    <a:srgbClr val="B9E19B"/>
    <a:srgbClr val="FFCDA5"/>
    <a:srgbClr val="FAFAF5"/>
    <a:srgbClr val="A7A7AB"/>
    <a:srgbClr val="EE509C"/>
    <a:srgbClr val="6BAE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26" autoAdjust="0"/>
  </p:normalViewPr>
  <p:slideViewPr>
    <p:cSldViewPr snapToGrid="0">
      <p:cViewPr varScale="1">
        <p:scale>
          <a:sx n="73" d="100"/>
          <a:sy n="73" d="100"/>
        </p:scale>
        <p:origin x="102" y="246"/>
      </p:cViewPr>
      <p:guideLst>
        <p:guide orient="horz" pos="3562"/>
        <p:guide pos="63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180000" cy="180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81ED12-0415-4EBA-BA0F-564926EBBCD4}" type="datetimeFigureOut">
              <a:rPr lang="pl-PL" smtClean="0"/>
              <a:t>20.02.2023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3C3E33-D49F-471C-9220-430F58844E7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274405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3C3E33-D49F-471C-9220-430F58844E70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379577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3C3E33-D49F-471C-9220-430F58844E70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7069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3C3E33-D49F-471C-9220-430F58844E70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385474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3C3E33-D49F-471C-9220-430F58844E70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120587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3C3E33-D49F-471C-9220-430F58844E70}" type="slidenum">
              <a:rPr lang="pl-PL" smtClean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427464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3C3E33-D49F-471C-9220-430F58844E70}" type="slidenum">
              <a:rPr lang="pl-PL" smtClean="0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89603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3C3E33-D49F-471C-9220-430F58844E70}" type="slidenum">
              <a:rPr lang="pl-PL" smtClean="0"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760724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3C3E33-D49F-471C-9220-430F58844E70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861781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3C3E33-D49F-471C-9220-430F58844E70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986350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3C3E33-D49F-471C-9220-430F58844E70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172715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3C3E33-D49F-471C-9220-430F58844E70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637097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3C3E33-D49F-471C-9220-430F58844E70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382406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3C3E33-D49F-471C-9220-430F58844E70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469689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3C3E33-D49F-471C-9220-430F58844E70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570168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3C3E33-D49F-471C-9220-430F58844E70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301940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692050" y="617022"/>
            <a:ext cx="5105400" cy="1319633"/>
          </a:xfrm>
          <a:prstGeom prst="rect">
            <a:avLst/>
          </a:prstGeom>
        </p:spPr>
        <p:txBody>
          <a:bodyPr lIns="0" tIns="0" rIns="0" bIns="0"/>
          <a:lstStyle>
            <a:lvl1pPr>
              <a:defRPr sz="4800" b="0" i="0">
                <a:solidFill>
                  <a:srgbClr val="23232D"/>
                </a:solidFill>
                <a:latin typeface="Poppins Medium" panose="00000600000000000000" pitchFamily="50" charset="-18"/>
                <a:cs typeface="Poppins Medium" panose="00000600000000000000" pitchFamily="50" charset="-18"/>
              </a:defRPr>
            </a:lvl1pPr>
          </a:lstStyle>
          <a:p>
            <a:r>
              <a:rPr lang="pl-PL" dirty="0"/>
              <a:t>Inwestycja</a:t>
            </a:r>
            <a:br>
              <a:rPr lang="pl-PL" dirty="0"/>
            </a:br>
            <a:r>
              <a:rPr lang="pl-PL" dirty="0"/>
              <a:t>polecana</a:t>
            </a:r>
          </a:p>
        </p:txBody>
      </p:sp>
      <p:pic>
        <p:nvPicPr>
          <p:cNvPr id="27" name="Grafika 26">
            <a:extLst>
              <a:ext uri="{FF2B5EF4-FFF2-40B4-BE49-F238E27FC236}">
                <a16:creationId xmlns:a16="http://schemas.microsoft.com/office/drawing/2014/main" id="{2D1F4BB4-E516-4AC9-ADE7-AE080E43F2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2050" y="9902855"/>
            <a:ext cx="2555400" cy="789473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2" userDrawn="1">
          <p15:clr>
            <a:srgbClr val="FBAE40"/>
          </p15:clr>
        </p15:guide>
        <p15:guide id="2" pos="6332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692050" y="617022"/>
            <a:ext cx="5105400" cy="1319633"/>
          </a:xfrm>
          <a:prstGeom prst="rect">
            <a:avLst/>
          </a:prstGeom>
        </p:spPr>
        <p:txBody>
          <a:bodyPr lIns="0" tIns="0" rIns="0" bIns="0"/>
          <a:lstStyle>
            <a:lvl1pPr>
              <a:defRPr sz="4800" b="0" i="0">
                <a:solidFill>
                  <a:srgbClr val="23232D"/>
                </a:solidFill>
                <a:latin typeface="Poppins Medium" panose="00000600000000000000" pitchFamily="50" charset="-18"/>
                <a:cs typeface="Poppins Medium" panose="00000600000000000000" pitchFamily="50" charset="-18"/>
              </a:defRPr>
            </a:lvl1pPr>
          </a:lstStyle>
          <a:p>
            <a:r>
              <a:rPr lang="pl-PL" dirty="0"/>
              <a:t>Inwestycja</a:t>
            </a:r>
            <a:br>
              <a:rPr lang="pl-PL" dirty="0"/>
            </a:br>
            <a:r>
              <a:rPr lang="pl-PL" dirty="0"/>
              <a:t>polecana</a:t>
            </a:r>
          </a:p>
        </p:txBody>
      </p:sp>
    </p:spTree>
    <p:extLst>
      <p:ext uri="{BB962C8B-B14F-4D97-AF65-F5344CB8AC3E}">
        <p14:creationId xmlns:p14="http://schemas.microsoft.com/office/powerpoint/2010/main" val="14284747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2" userDrawn="1">
          <p15:clr>
            <a:srgbClr val="FBAE40"/>
          </p15:clr>
        </p15:guide>
        <p15:guide id="2" pos="633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bg>
      <p:bgPr>
        <a:solidFill>
          <a:srgbClr val="E1D7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older 2">
            <a:extLst>
              <a:ext uri="{FF2B5EF4-FFF2-40B4-BE49-F238E27FC236}">
                <a16:creationId xmlns:a16="http://schemas.microsoft.com/office/drawing/2014/main" id="{392455E5-25C9-4384-9D5C-AB5AC74C40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636217"/>
            <a:ext cx="20104100" cy="636354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4800" b="0" i="0">
                <a:solidFill>
                  <a:srgbClr val="23232D"/>
                </a:solidFill>
                <a:latin typeface="Poppins Medium" panose="00000600000000000000" pitchFamily="50" charset="-18"/>
                <a:cs typeface="Poppins Medium" panose="00000600000000000000" pitchFamily="50" charset="-18"/>
              </a:defRPr>
            </a:lvl1pPr>
          </a:lstStyle>
          <a:p>
            <a:r>
              <a:rPr lang="pl-PL" dirty="0"/>
              <a:t>Docieraj do inwestorów</a:t>
            </a:r>
            <a:endParaRPr dirty="0"/>
          </a:p>
        </p:txBody>
      </p:sp>
      <p:pic>
        <p:nvPicPr>
          <p:cNvPr id="12" name="Grafika 11">
            <a:extLst>
              <a:ext uri="{FF2B5EF4-FFF2-40B4-BE49-F238E27FC236}">
                <a16:creationId xmlns:a16="http://schemas.microsoft.com/office/drawing/2014/main" id="{CE3FC461-09BF-4E7D-88DB-39AE5EEED5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2050" y="9902855"/>
            <a:ext cx="2555400" cy="789473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5" r:id="rId2"/>
    <p:sldLayoutId id="2147483664" r:id="rId3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EB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8BD6EF7F-98F7-E1D6-2497-AB186FE827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620" y="4633480"/>
            <a:ext cx="12044859" cy="2042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3198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3877D20F-0B4D-52FC-DC12-0F0F74F669F6}"/>
              </a:ext>
            </a:extLst>
          </p:cNvPr>
          <p:cNvSpPr>
            <a:spLocks/>
          </p:cNvSpPr>
          <p:nvPr/>
        </p:nvSpPr>
        <p:spPr>
          <a:xfrm>
            <a:off x="0" y="1"/>
            <a:ext cx="20104100" cy="11309350"/>
          </a:xfrm>
          <a:prstGeom prst="rect">
            <a:avLst/>
          </a:prstGeom>
          <a:solidFill>
            <a:srgbClr val="FAFA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A43110C2-3874-BF9E-623C-3E38844E6D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5056" y="308856"/>
            <a:ext cx="726552" cy="674656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3A0EEFCA-66A8-DFE1-CE9B-6DD348A241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36" y="10326965"/>
            <a:ext cx="726553" cy="730729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9A187A9A-0097-B3EA-B95E-3656593B94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825" y="696097"/>
            <a:ext cx="17825231" cy="9916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3020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3877D20F-0B4D-52FC-DC12-0F0F74F669F6}"/>
              </a:ext>
            </a:extLst>
          </p:cNvPr>
          <p:cNvSpPr>
            <a:spLocks/>
          </p:cNvSpPr>
          <p:nvPr/>
        </p:nvSpPr>
        <p:spPr>
          <a:xfrm>
            <a:off x="0" y="1"/>
            <a:ext cx="20104100" cy="11309350"/>
          </a:xfrm>
          <a:prstGeom prst="rect">
            <a:avLst/>
          </a:prstGeom>
          <a:solidFill>
            <a:srgbClr val="FAFA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A43110C2-3874-BF9E-623C-3E38844E6D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5056" y="308856"/>
            <a:ext cx="726552" cy="674656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3A0EEFCA-66A8-DFE1-CE9B-6DD348A241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36" y="10326965"/>
            <a:ext cx="726553" cy="730729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410EAB5E-7DDD-23FB-C85D-9BA565B54B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825" y="707900"/>
            <a:ext cx="17825231" cy="10138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3383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3877D20F-0B4D-52FC-DC12-0F0F74F669F6}"/>
              </a:ext>
            </a:extLst>
          </p:cNvPr>
          <p:cNvSpPr>
            <a:spLocks/>
          </p:cNvSpPr>
          <p:nvPr/>
        </p:nvSpPr>
        <p:spPr>
          <a:xfrm>
            <a:off x="0" y="1"/>
            <a:ext cx="20104100" cy="11309350"/>
          </a:xfrm>
          <a:prstGeom prst="rect">
            <a:avLst/>
          </a:prstGeom>
          <a:solidFill>
            <a:srgbClr val="FAFA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A43110C2-3874-BF9E-623C-3E38844E6D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5056" y="308856"/>
            <a:ext cx="726552" cy="674656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3A0EEFCA-66A8-DFE1-CE9B-6DD348A241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36" y="10326965"/>
            <a:ext cx="726553" cy="730729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9C4B48A3-A359-2E00-AF8A-1DBE6B3848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332" y="1124430"/>
            <a:ext cx="17419436" cy="9567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422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3877D20F-0B4D-52FC-DC12-0F0F74F669F6}"/>
              </a:ext>
            </a:extLst>
          </p:cNvPr>
          <p:cNvSpPr>
            <a:spLocks/>
          </p:cNvSpPr>
          <p:nvPr/>
        </p:nvSpPr>
        <p:spPr>
          <a:xfrm>
            <a:off x="0" y="1"/>
            <a:ext cx="20104100" cy="11309350"/>
          </a:xfrm>
          <a:prstGeom prst="rect">
            <a:avLst/>
          </a:prstGeom>
          <a:solidFill>
            <a:srgbClr val="FAFA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A43110C2-3874-BF9E-623C-3E38844E6D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5056" y="308856"/>
            <a:ext cx="726552" cy="674656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3A0EEFCA-66A8-DFE1-CE9B-6DD348A241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36" y="10326965"/>
            <a:ext cx="726553" cy="730729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5BE8F049-AF08-2A93-D08F-3B37A4A693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531" y="799931"/>
            <a:ext cx="17491038" cy="9527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8722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3877D20F-0B4D-52FC-DC12-0F0F74F669F6}"/>
              </a:ext>
            </a:extLst>
          </p:cNvPr>
          <p:cNvSpPr>
            <a:spLocks/>
          </p:cNvSpPr>
          <p:nvPr/>
        </p:nvSpPr>
        <p:spPr>
          <a:xfrm>
            <a:off x="0" y="1"/>
            <a:ext cx="20104100" cy="11309350"/>
          </a:xfrm>
          <a:prstGeom prst="rect">
            <a:avLst/>
          </a:prstGeom>
          <a:solidFill>
            <a:srgbClr val="FAFA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A43110C2-3874-BF9E-623C-3E38844E6D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5056" y="308856"/>
            <a:ext cx="726552" cy="674656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3A0EEFCA-66A8-DFE1-CE9B-6DD348A241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36" y="10326965"/>
            <a:ext cx="726553" cy="730729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EB646A8E-BE74-DAC3-3AAE-2B4B961826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346" y="784382"/>
            <a:ext cx="17309407" cy="974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6765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3877D20F-0B4D-52FC-DC12-0F0F74F669F6}"/>
              </a:ext>
            </a:extLst>
          </p:cNvPr>
          <p:cNvSpPr>
            <a:spLocks/>
          </p:cNvSpPr>
          <p:nvPr/>
        </p:nvSpPr>
        <p:spPr>
          <a:xfrm>
            <a:off x="0" y="1"/>
            <a:ext cx="20104100" cy="11309350"/>
          </a:xfrm>
          <a:prstGeom prst="rect">
            <a:avLst/>
          </a:prstGeom>
          <a:solidFill>
            <a:srgbClr val="FAFA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A43110C2-3874-BF9E-623C-3E38844E6D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5056" y="308856"/>
            <a:ext cx="726552" cy="674656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3A0EEFCA-66A8-DFE1-CE9B-6DD348A241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36" y="10326965"/>
            <a:ext cx="726553" cy="730729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391D4430-7D14-CC71-0D33-B73D820C80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373" y="746339"/>
            <a:ext cx="17929684" cy="9873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8530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3877D20F-0B4D-52FC-DC12-0F0F74F669F6}"/>
              </a:ext>
            </a:extLst>
          </p:cNvPr>
          <p:cNvSpPr>
            <a:spLocks/>
          </p:cNvSpPr>
          <p:nvPr/>
        </p:nvSpPr>
        <p:spPr>
          <a:xfrm>
            <a:off x="0" y="0"/>
            <a:ext cx="20104100" cy="11309350"/>
          </a:xfrm>
          <a:prstGeom prst="rect">
            <a:avLst/>
          </a:prstGeom>
          <a:solidFill>
            <a:srgbClr val="FAFA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A43110C2-3874-BF9E-623C-3E38844E6D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5056" y="308856"/>
            <a:ext cx="726552" cy="674656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3A0EEFCA-66A8-DFE1-CE9B-6DD348A241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36" y="10326965"/>
            <a:ext cx="726553" cy="730729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B3E95CDA-9AB5-B176-F843-421BBBFE03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297" y="682585"/>
            <a:ext cx="16828267" cy="9843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5132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3877D20F-0B4D-52FC-DC12-0F0F74F669F6}"/>
              </a:ext>
            </a:extLst>
          </p:cNvPr>
          <p:cNvSpPr>
            <a:spLocks/>
          </p:cNvSpPr>
          <p:nvPr/>
        </p:nvSpPr>
        <p:spPr>
          <a:xfrm>
            <a:off x="0" y="1"/>
            <a:ext cx="20104100" cy="11309350"/>
          </a:xfrm>
          <a:prstGeom prst="rect">
            <a:avLst/>
          </a:prstGeom>
          <a:solidFill>
            <a:srgbClr val="FAFA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W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A43110C2-3874-BF9E-623C-3E38844E6D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5056" y="308856"/>
            <a:ext cx="726552" cy="674656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3A0EEFCA-66A8-DFE1-CE9B-6DD348A241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36" y="10326965"/>
            <a:ext cx="726553" cy="730729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C6806D79-23EE-BFCC-33F6-168EBE762FEF}"/>
              </a:ext>
            </a:extLst>
          </p:cNvPr>
          <p:cNvSpPr txBox="1"/>
          <p:nvPr/>
        </p:nvSpPr>
        <p:spPr>
          <a:xfrm>
            <a:off x="1339124" y="646184"/>
            <a:ext cx="17425852" cy="10833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5400" b="1" dirty="0">
                <a:solidFill>
                  <a:srgbClr val="23232D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Perspektywy na 2023 r.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l-PL" sz="2800" dirty="0">
              <a:solidFill>
                <a:srgbClr val="23232D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800" dirty="0">
                <a:solidFill>
                  <a:srgbClr val="23232D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Wiele wskazuje na to, że nie unikniemy w tym roku recesji, choć wśród ekonomistów przeważa opinia, że nie będzie ona bardzo głęboka. Oznaczałoby to stosunkowo nieduży w skali całej gospodarki wzrost bezrobocia.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800" dirty="0">
                <a:solidFill>
                  <a:srgbClr val="23232D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Mimo to najpewniej wiele planowanych remontów mieszkań i domów będzie odkładanych na lepsze czasy. Zwłaszcza takich, które nie są premiowane ulgą podatkową czy dopłatą termomodernizacyjną.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800" dirty="0">
                <a:solidFill>
                  <a:srgbClr val="23232D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Wciąż realny jest optymistyczny scenariusz zakładający dezinflację w drugiej połowie roku, a w efekcie spadek stóp procentowych i poprawę zdolności kredytowej nabywców mieszkań.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800" dirty="0">
                <a:solidFill>
                  <a:srgbClr val="23232D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Popyt na mieszkania może dodatkowo ożywić zapowiedziany przez rząd program „Pierwsze Mieszkanie”, w ramach którego młodzi Polacy będą mogli sięgnąć po kredyt o stałej stopie procentowej na 2%.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800" dirty="0">
                <a:solidFill>
                  <a:srgbClr val="23232D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Deweloperzy i inwestorzy indywidualni zaczną uruchamiać „zamrożone” inwestycje, jeśli ustabilizują się koszty budowy, w tym ceny materiałów budowlanych. Deweloperzy mają bardzo duży zapas mieszkań w pozwoleniach na budowę.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800" dirty="0">
                <a:solidFill>
                  <a:srgbClr val="23232D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Dla branży płytek ceramicznych i innych </a:t>
            </a:r>
            <a:r>
              <a:rPr lang="pl-PL" sz="2800">
                <a:solidFill>
                  <a:srgbClr val="23232D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materiałów wykończeniowych oznaczałoby </a:t>
            </a:r>
            <a:r>
              <a:rPr lang="pl-PL" sz="2800" dirty="0">
                <a:solidFill>
                  <a:srgbClr val="23232D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to powrót dobrej koniunktury raczej nie wcześniej niż w 2025 r.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800" dirty="0">
                <a:solidFill>
                  <a:srgbClr val="23232D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W perspektywie kilku lat producenci płytek mogą liczyć na zamówienia z Ukrainy. R</a:t>
            </a:r>
            <a:r>
              <a:rPr lang="pl-PL" sz="2800" kern="100" dirty="0">
                <a:solidFill>
                  <a:srgbClr val="000000"/>
                </a:solidFill>
                <a:effectLst/>
                <a:latin typeface="Poppins" panose="00000500000000000000" pitchFamily="2" charset="-18"/>
                <a:ea typeface="Calibri" panose="020F0502020204030204" pitchFamily="34" charset="0"/>
                <a:cs typeface="Poppins" panose="00000500000000000000" pitchFamily="2" charset="-18"/>
              </a:rPr>
              <a:t>ząd ukraiński, Komisja Europejska i Bank Światowy szacują, że odbudowa tego kraju pochłonęłaby obecnie 349 mld euro. Do zakończenia wojny te koszty z całą pewnością wzrosną. Lwia część przypadnie na odbudowę i remonty zasobów mieszkaniowych.</a:t>
            </a:r>
            <a:endParaRPr lang="pl-PL" sz="2800" kern="100" dirty="0">
              <a:effectLst/>
              <a:latin typeface="Poppins" panose="00000500000000000000" pitchFamily="2" charset="-18"/>
              <a:ea typeface="Calibri" panose="020F0502020204030204" pitchFamily="34" charset="0"/>
              <a:cs typeface="Poppins" panose="00000500000000000000" pitchFamily="2" charset="-18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l-PL" sz="2800" dirty="0">
              <a:solidFill>
                <a:srgbClr val="23232D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l-PL" sz="2800" dirty="0"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5093824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13">
            <a:extLst>
              <a:ext uri="{FF2B5EF4-FFF2-40B4-BE49-F238E27FC236}">
                <a16:creationId xmlns:a16="http://schemas.microsoft.com/office/drawing/2014/main" id="{96D12680-6613-69D4-ADFB-B695C834C9F3}"/>
              </a:ext>
            </a:extLst>
          </p:cNvPr>
          <p:cNvSpPr>
            <a:spLocks/>
          </p:cNvSpPr>
          <p:nvPr/>
        </p:nvSpPr>
        <p:spPr>
          <a:xfrm>
            <a:off x="-91440" y="-101601"/>
            <a:ext cx="20309840" cy="11518537"/>
          </a:xfrm>
          <a:prstGeom prst="rect">
            <a:avLst/>
          </a:prstGeom>
          <a:solidFill>
            <a:srgbClr val="FAFA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0367B8FC-EBFA-B73B-EF63-CC04DC991A46}"/>
              </a:ext>
            </a:extLst>
          </p:cNvPr>
          <p:cNvSpPr/>
          <p:nvPr/>
        </p:nvSpPr>
        <p:spPr>
          <a:xfrm>
            <a:off x="692047" y="1978052"/>
            <a:ext cx="5084285" cy="535491"/>
          </a:xfrm>
          <a:prstGeom prst="rect">
            <a:avLst/>
          </a:prstGeom>
          <a:solidFill>
            <a:srgbClr val="E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17" name="Obraz 16">
            <a:extLst>
              <a:ext uri="{FF2B5EF4-FFF2-40B4-BE49-F238E27FC236}">
                <a16:creationId xmlns:a16="http://schemas.microsoft.com/office/drawing/2014/main" id="{EBF380BE-8B27-5CC4-148D-A4AC897B24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5643" y="8281710"/>
            <a:ext cx="2629963" cy="2610905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F2E4F530-36E5-8AA3-1A79-DC2DF21953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5350" y="914608"/>
            <a:ext cx="2629963" cy="2610905"/>
          </a:xfrm>
          <a:prstGeom prst="rect">
            <a:avLst/>
          </a:prstGeom>
        </p:spPr>
      </p:pic>
      <p:sp>
        <p:nvSpPr>
          <p:cNvPr id="6" name="Tytuł 1">
            <a:extLst>
              <a:ext uri="{FF2B5EF4-FFF2-40B4-BE49-F238E27FC236}">
                <a16:creationId xmlns:a16="http://schemas.microsoft.com/office/drawing/2014/main" id="{9C89C4D2-FC60-4AB8-8168-FD68AF3D72C9}"/>
              </a:ext>
            </a:extLst>
          </p:cNvPr>
          <p:cNvSpPr txBox="1">
            <a:spLocks/>
          </p:cNvSpPr>
          <p:nvPr/>
        </p:nvSpPr>
        <p:spPr>
          <a:xfrm>
            <a:off x="692050" y="1515923"/>
            <a:ext cx="6116964" cy="1459751"/>
          </a:xfrm>
          <a:prstGeom prst="rect">
            <a:avLst/>
          </a:prstGeom>
        </p:spPr>
        <p:txBody>
          <a:bodyPr lIns="0" tIns="0" rIns="0" bIns="0"/>
          <a:lstStyle>
            <a:lvl1pPr>
              <a:defRPr sz="4800" b="0" i="0">
                <a:solidFill>
                  <a:srgbClr val="23232D"/>
                </a:solidFill>
                <a:latin typeface="Poppins Medium" panose="00000600000000000000" pitchFamily="50" charset="-18"/>
                <a:ea typeface="+mj-ea"/>
                <a:cs typeface="Poppins Medium" panose="00000600000000000000" pitchFamily="50" charset="-18"/>
              </a:defRPr>
            </a:lvl1pPr>
          </a:lstStyle>
          <a:p>
            <a:r>
              <a:rPr lang="pl-PL" sz="5600" b="1" kern="0" dirty="0">
                <a:latin typeface="Poppins" panose="00000500000000000000" pitchFamily="2" charset="-18"/>
                <a:cs typeface="Poppins" panose="00000500000000000000" pitchFamily="2" charset="-18"/>
              </a:rPr>
              <a:t>Marek </a:t>
            </a:r>
            <a:r>
              <a:rPr lang="pl-PL" sz="5600" b="1" kern="0" dirty="0" err="1">
                <a:latin typeface="Poppins" panose="00000500000000000000" pitchFamily="2" charset="-18"/>
                <a:cs typeface="Poppins" panose="00000500000000000000" pitchFamily="2" charset="-18"/>
              </a:rPr>
              <a:t>Wielgo</a:t>
            </a:r>
            <a:endParaRPr lang="pl-PL" sz="5600" b="1" kern="0" dirty="0"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  <p:sp>
        <p:nvSpPr>
          <p:cNvPr id="7" name="Tytuł 1">
            <a:extLst>
              <a:ext uri="{FF2B5EF4-FFF2-40B4-BE49-F238E27FC236}">
                <a16:creationId xmlns:a16="http://schemas.microsoft.com/office/drawing/2014/main" id="{361C37FD-29E2-46F6-A8A1-370345E35F86}"/>
              </a:ext>
            </a:extLst>
          </p:cNvPr>
          <p:cNvSpPr txBox="1">
            <a:spLocks/>
          </p:cNvSpPr>
          <p:nvPr/>
        </p:nvSpPr>
        <p:spPr>
          <a:xfrm>
            <a:off x="692047" y="2666838"/>
            <a:ext cx="6557839" cy="904733"/>
          </a:xfrm>
          <a:prstGeom prst="rect">
            <a:avLst/>
          </a:prstGeom>
        </p:spPr>
        <p:txBody>
          <a:bodyPr lIns="0" tIns="0" rIns="0" bIns="144000"/>
          <a:lstStyle>
            <a:lvl1pPr>
              <a:defRPr sz="4800" b="0" i="0">
                <a:solidFill>
                  <a:srgbClr val="23232D"/>
                </a:solidFill>
                <a:latin typeface="Poppins Medium" panose="00000600000000000000" pitchFamily="50" charset="-18"/>
                <a:ea typeface="+mj-ea"/>
                <a:cs typeface="Poppins Medium" panose="00000600000000000000" pitchFamily="50" charset="-18"/>
              </a:defRPr>
            </a:lvl1pPr>
          </a:lstStyle>
          <a:p>
            <a:r>
              <a:rPr lang="pl-PL" sz="2800" kern="0" dirty="0"/>
              <a:t>Ekspert portali RynekPierwotny.pl </a:t>
            </a:r>
          </a:p>
          <a:p>
            <a:r>
              <a:rPr lang="pl-PL" sz="2800" kern="0" dirty="0"/>
              <a:t>i Gethome.pl</a:t>
            </a:r>
          </a:p>
          <a:p>
            <a:endParaRPr lang="pl-PL" sz="2800" kern="0" dirty="0"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endParaRPr lang="pl-PL" sz="2800" kern="0" dirty="0"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endParaRPr lang="de-DE" sz="2800" kern="0" dirty="0"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endParaRPr lang="de-DE" sz="2800" kern="0" dirty="0"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endParaRPr lang="pl-PL" sz="2800" kern="0" dirty="0"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FBB8DD9C-3612-24D4-EB93-78F6DF28A6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49" y="10282687"/>
            <a:ext cx="3076190" cy="647619"/>
          </a:xfrm>
          <a:prstGeom prst="rect">
            <a:avLst/>
          </a:prstGeom>
        </p:spPr>
      </p:pic>
      <p:sp>
        <p:nvSpPr>
          <p:cNvPr id="8" name="Prostokąt 7">
            <a:extLst>
              <a:ext uri="{FF2B5EF4-FFF2-40B4-BE49-F238E27FC236}">
                <a16:creationId xmlns:a16="http://schemas.microsoft.com/office/drawing/2014/main" id="{5F24EE68-87B2-4ECF-8E58-AECFFEA978C0}"/>
              </a:ext>
            </a:extLst>
          </p:cNvPr>
          <p:cNvSpPr/>
          <p:nvPr/>
        </p:nvSpPr>
        <p:spPr>
          <a:xfrm>
            <a:off x="692048" y="8507672"/>
            <a:ext cx="6085436" cy="291896"/>
          </a:xfrm>
          <a:prstGeom prst="rect">
            <a:avLst/>
          </a:prstGeom>
          <a:solidFill>
            <a:srgbClr val="E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CC194FE6-5C42-0670-C969-EEBB389D3A53}"/>
              </a:ext>
            </a:extLst>
          </p:cNvPr>
          <p:cNvSpPr txBox="1"/>
          <p:nvPr/>
        </p:nvSpPr>
        <p:spPr>
          <a:xfrm>
            <a:off x="-3340878" y="8172681"/>
            <a:ext cx="141182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>
                <a:solidFill>
                  <a:srgbClr val="23232D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bigdata@rynekpierwotny.pl</a:t>
            </a: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C09EB025-94BA-1262-623F-473B9BB84583}"/>
              </a:ext>
            </a:extLst>
          </p:cNvPr>
          <p:cNvSpPr txBox="1"/>
          <p:nvPr/>
        </p:nvSpPr>
        <p:spPr>
          <a:xfrm>
            <a:off x="-3628904" y="5189457"/>
            <a:ext cx="141182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400" b="1" dirty="0">
                <a:solidFill>
                  <a:srgbClr val="23232D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Dziękuję za uwagę.</a:t>
            </a:r>
          </a:p>
        </p:txBody>
      </p:sp>
      <p:pic>
        <p:nvPicPr>
          <p:cNvPr id="5" name="Obraz 4" descr="Obraz zawierający osoba, mężczyzna, kostium, ściana&#10;&#10;Opis wygenerowany automatycznie">
            <a:extLst>
              <a:ext uri="{FF2B5EF4-FFF2-40B4-BE49-F238E27FC236}">
                <a16:creationId xmlns:a16="http://schemas.microsoft.com/office/drawing/2014/main" id="{42B18A90-8FDF-1CFA-5E27-D4EF9EB629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3796" y="914608"/>
            <a:ext cx="7216782" cy="685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4447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EB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8BD6EF7F-98F7-E1D6-2497-AB186FE827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620" y="4633480"/>
            <a:ext cx="12044859" cy="2042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2908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6E8DC289-97B4-90C2-C459-BF3577C124E4}"/>
              </a:ext>
            </a:extLst>
          </p:cNvPr>
          <p:cNvSpPr>
            <a:spLocks/>
          </p:cNvSpPr>
          <p:nvPr/>
        </p:nvSpPr>
        <p:spPr>
          <a:xfrm>
            <a:off x="0" y="-140798"/>
            <a:ext cx="20104100" cy="11450148"/>
          </a:xfrm>
          <a:prstGeom prst="rect">
            <a:avLst/>
          </a:prstGeom>
          <a:solidFill>
            <a:srgbClr val="FAFA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B17F79F4-A934-9CB2-D423-7177303D4AD8}"/>
              </a:ext>
            </a:extLst>
          </p:cNvPr>
          <p:cNvSpPr/>
          <p:nvPr/>
        </p:nvSpPr>
        <p:spPr>
          <a:xfrm>
            <a:off x="3964569" y="4001797"/>
            <a:ext cx="12174958" cy="481025"/>
          </a:xfrm>
          <a:prstGeom prst="rect">
            <a:avLst/>
          </a:prstGeom>
          <a:solidFill>
            <a:srgbClr val="E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949F6E61-A613-4987-CC22-E029BBA95D1F}"/>
              </a:ext>
            </a:extLst>
          </p:cNvPr>
          <p:cNvSpPr/>
          <p:nvPr/>
        </p:nvSpPr>
        <p:spPr>
          <a:xfrm>
            <a:off x="6811980" y="4886849"/>
            <a:ext cx="6399523" cy="481025"/>
          </a:xfrm>
          <a:prstGeom prst="rect">
            <a:avLst/>
          </a:prstGeom>
          <a:solidFill>
            <a:srgbClr val="E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963C988A-78B9-4AC1-68DA-FBFE0F34FABA}"/>
              </a:ext>
            </a:extLst>
          </p:cNvPr>
          <p:cNvSpPr txBox="1"/>
          <p:nvPr/>
        </p:nvSpPr>
        <p:spPr>
          <a:xfrm>
            <a:off x="1023051" y="3513326"/>
            <a:ext cx="1803186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6000" b="1" kern="100" dirty="0">
                <a:effectLst/>
                <a:latin typeface="Poppins" panose="00000500000000000000" pitchFamily="2" charset="-18"/>
                <a:ea typeface="Calibri" panose="020F0502020204030204" pitchFamily="34" charset="0"/>
                <a:cs typeface="Poppins" panose="00000500000000000000" pitchFamily="2" charset="-18"/>
              </a:rPr>
              <a:t>Podsumowanie 2022 roku w budownictwie mieszkaniowym oraz na największych rynkach mieszkaniowych w Polsce. Prognozy na rok 2023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1A39B7EA-1341-A6F9-2B2B-96F6E4CCC2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3954" y="10200807"/>
            <a:ext cx="3076190" cy="647619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3F3642CE-7E97-7AE9-242E-8D8E964F50B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5056" y="308856"/>
            <a:ext cx="726552" cy="674656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14B5B77D-C483-5723-A6C9-DBCE1ED826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36" y="10326965"/>
            <a:ext cx="726553" cy="730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912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3877D20F-0B4D-52FC-DC12-0F0F74F669F6}"/>
              </a:ext>
            </a:extLst>
          </p:cNvPr>
          <p:cNvSpPr>
            <a:spLocks/>
          </p:cNvSpPr>
          <p:nvPr/>
        </p:nvSpPr>
        <p:spPr>
          <a:xfrm>
            <a:off x="0" y="1"/>
            <a:ext cx="20104100" cy="11309350"/>
          </a:xfrm>
          <a:prstGeom prst="rect">
            <a:avLst/>
          </a:prstGeom>
          <a:solidFill>
            <a:srgbClr val="FAFA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A43110C2-3874-BF9E-623C-3E38844E6D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5056" y="308856"/>
            <a:ext cx="726552" cy="674656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3A0EEFCA-66A8-DFE1-CE9B-6DD348A241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36" y="10326965"/>
            <a:ext cx="726553" cy="730729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8CAD4D9B-3CC6-510A-27F1-C30134EE85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825" y="853654"/>
            <a:ext cx="17603746" cy="9602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0403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3877D20F-0B4D-52FC-DC12-0F0F74F669F6}"/>
              </a:ext>
            </a:extLst>
          </p:cNvPr>
          <p:cNvSpPr>
            <a:spLocks/>
          </p:cNvSpPr>
          <p:nvPr/>
        </p:nvSpPr>
        <p:spPr>
          <a:xfrm>
            <a:off x="0" y="1"/>
            <a:ext cx="20104100" cy="11309350"/>
          </a:xfrm>
          <a:prstGeom prst="rect">
            <a:avLst/>
          </a:prstGeom>
          <a:solidFill>
            <a:srgbClr val="FAFA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A43110C2-3874-BF9E-623C-3E38844E6D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5056" y="308856"/>
            <a:ext cx="726552" cy="674656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3A0EEFCA-66A8-DFE1-CE9B-6DD348A241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36" y="10326965"/>
            <a:ext cx="726553" cy="730729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4864B4C3-FF84-7007-4FA3-167A0C5DC4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825" y="717288"/>
            <a:ext cx="17825231" cy="9874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4731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3877D20F-0B4D-52FC-DC12-0F0F74F669F6}"/>
              </a:ext>
            </a:extLst>
          </p:cNvPr>
          <p:cNvSpPr>
            <a:spLocks/>
          </p:cNvSpPr>
          <p:nvPr/>
        </p:nvSpPr>
        <p:spPr>
          <a:xfrm>
            <a:off x="0" y="1"/>
            <a:ext cx="20104100" cy="11309350"/>
          </a:xfrm>
          <a:prstGeom prst="rect">
            <a:avLst/>
          </a:prstGeom>
          <a:solidFill>
            <a:srgbClr val="FAFA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A43110C2-3874-BF9E-623C-3E38844E6D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5056" y="308856"/>
            <a:ext cx="726552" cy="674656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3A0EEFCA-66A8-DFE1-CE9B-6DD348A241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36" y="10326965"/>
            <a:ext cx="726553" cy="730729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5426F163-1235-FF43-879A-D9BAD34644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825" y="778640"/>
            <a:ext cx="17709878" cy="9815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6210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3877D20F-0B4D-52FC-DC12-0F0F74F669F6}"/>
              </a:ext>
            </a:extLst>
          </p:cNvPr>
          <p:cNvSpPr>
            <a:spLocks/>
          </p:cNvSpPr>
          <p:nvPr/>
        </p:nvSpPr>
        <p:spPr>
          <a:xfrm>
            <a:off x="0" y="1"/>
            <a:ext cx="20104100" cy="11309350"/>
          </a:xfrm>
          <a:prstGeom prst="rect">
            <a:avLst/>
          </a:prstGeom>
          <a:solidFill>
            <a:srgbClr val="FAFA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C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A43110C2-3874-BF9E-623C-3E38844E6D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5056" y="308856"/>
            <a:ext cx="726552" cy="674656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3A0EEFCA-66A8-DFE1-CE9B-6DD348A241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36" y="10326965"/>
            <a:ext cx="726553" cy="730729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EFABC372-F342-FBBA-6E26-3B9E1F7A2B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111" y="804420"/>
            <a:ext cx="15877878" cy="9914036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3D83B79C-E588-E87B-E96F-FABF36B3A639}"/>
              </a:ext>
            </a:extLst>
          </p:cNvPr>
          <p:cNvSpPr txBox="1"/>
          <p:nvPr/>
        </p:nvSpPr>
        <p:spPr>
          <a:xfrm>
            <a:off x="2583245" y="1390767"/>
            <a:ext cx="54341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latin typeface="Poppins" panose="00000500000000000000" pitchFamily="2" charset="-18"/>
                <a:cs typeface="Poppins" panose="00000500000000000000" pitchFamily="2" charset="-18"/>
              </a:rPr>
              <a:t>Ceny gazu ziemnego (Bankier.pl)</a:t>
            </a:r>
          </a:p>
        </p:txBody>
      </p:sp>
    </p:spTree>
    <p:extLst>
      <p:ext uri="{BB962C8B-B14F-4D97-AF65-F5344CB8AC3E}">
        <p14:creationId xmlns:p14="http://schemas.microsoft.com/office/powerpoint/2010/main" val="21077582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3877D20F-0B4D-52FC-DC12-0F0F74F669F6}"/>
              </a:ext>
            </a:extLst>
          </p:cNvPr>
          <p:cNvSpPr>
            <a:spLocks/>
          </p:cNvSpPr>
          <p:nvPr/>
        </p:nvSpPr>
        <p:spPr>
          <a:xfrm>
            <a:off x="0" y="1"/>
            <a:ext cx="20104100" cy="11309350"/>
          </a:xfrm>
          <a:prstGeom prst="rect">
            <a:avLst/>
          </a:prstGeom>
          <a:solidFill>
            <a:srgbClr val="FAFA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A43110C2-3874-BF9E-623C-3E38844E6D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5056" y="308856"/>
            <a:ext cx="726552" cy="674656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3A0EEFCA-66A8-DFE1-CE9B-6DD348A241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36" y="10326965"/>
            <a:ext cx="726553" cy="730729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18DBBB4D-C23A-F1E0-A4F1-7AF11DFD5A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825" y="754192"/>
            <a:ext cx="17825231" cy="980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9926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3877D20F-0B4D-52FC-DC12-0F0F74F669F6}"/>
              </a:ext>
            </a:extLst>
          </p:cNvPr>
          <p:cNvSpPr>
            <a:spLocks/>
          </p:cNvSpPr>
          <p:nvPr/>
        </p:nvSpPr>
        <p:spPr>
          <a:xfrm>
            <a:off x="0" y="1"/>
            <a:ext cx="20104100" cy="11309350"/>
          </a:xfrm>
          <a:prstGeom prst="rect">
            <a:avLst/>
          </a:prstGeom>
          <a:solidFill>
            <a:srgbClr val="FAFA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A43110C2-3874-BF9E-623C-3E38844E6D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5056" y="308856"/>
            <a:ext cx="726552" cy="674656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3A0EEFCA-66A8-DFE1-CE9B-6DD348A241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36" y="10326965"/>
            <a:ext cx="726553" cy="730729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D1003D9E-916A-949C-5277-AED6118301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825" y="783146"/>
            <a:ext cx="17825231" cy="9742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7818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3877D20F-0B4D-52FC-DC12-0F0F74F669F6}"/>
              </a:ext>
            </a:extLst>
          </p:cNvPr>
          <p:cNvSpPr>
            <a:spLocks/>
          </p:cNvSpPr>
          <p:nvPr/>
        </p:nvSpPr>
        <p:spPr>
          <a:xfrm>
            <a:off x="0" y="-251656"/>
            <a:ext cx="20104100" cy="11309350"/>
          </a:xfrm>
          <a:prstGeom prst="rect">
            <a:avLst/>
          </a:prstGeom>
          <a:solidFill>
            <a:srgbClr val="FAFA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A43110C2-3874-BF9E-623C-3E38844E6D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5056" y="308856"/>
            <a:ext cx="726552" cy="674656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3A0EEFCA-66A8-DFE1-CE9B-6DD348A241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36" y="10326965"/>
            <a:ext cx="726553" cy="730729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90B0F514-4408-9A3F-E2EA-6D9CE1AB3A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825" y="646184"/>
            <a:ext cx="17612534" cy="9680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70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8211</TotalTime>
  <Words>297</Words>
  <Application>Microsoft Office PowerPoint</Application>
  <PresentationFormat>Niestandardowy</PresentationFormat>
  <Paragraphs>36</Paragraphs>
  <Slides>19</Slides>
  <Notes>15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24" baseType="lpstr">
      <vt:lpstr>Arial</vt:lpstr>
      <vt:lpstr>Calibri</vt:lpstr>
      <vt:lpstr>Poppins</vt:lpstr>
      <vt:lpstr>Poppins Medium</vt:lpstr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Premium</dc:title>
  <dc:creator>Piotr Galiński</dc:creator>
  <cp:lastModifiedBy>Marek Wielgo</cp:lastModifiedBy>
  <cp:revision>221</cp:revision>
  <dcterms:created xsi:type="dcterms:W3CDTF">2021-05-19T14:02:10Z</dcterms:created>
  <dcterms:modified xsi:type="dcterms:W3CDTF">2023-02-20T12:10:21Z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2021-05-12T00:00:00Z</vt:filetime>
  </property>
  <property fmtid="{D5CDD505-2E9C-101B-9397-08002B2CF9AE}" pid="3" name="Creator">
    <vt:lpwstr>Adobe InDesign 16.2 (Windows)</vt:lpwstr>
  </property>
  <property fmtid="{D5CDD505-2E9C-101B-9397-08002B2CF9AE}" pid="4" name="LastSaved">
    <vt:filetime>2021-05-19T00:00:00Z</vt:filetime>
  </property>
</Properties>
</file>